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29" r:id="rId5"/>
  </p:sldMasterIdLst>
  <p:sldIdLst>
    <p:sldId id="256" r:id="rId6"/>
    <p:sldId id="257" r:id="rId7"/>
    <p:sldId id="258" r:id="rId8"/>
    <p:sldId id="259" r:id="rId9"/>
    <p:sldId id="261" r:id="rId10"/>
    <p:sldId id="260" r:id="rId11"/>
    <p:sldId id="262" r:id="rId12"/>
    <p:sldId id="263" r:id="rId13"/>
    <p:sldId id="279" r:id="rId14"/>
    <p:sldId id="280" r:id="rId15"/>
    <p:sldId id="264" r:id="rId16"/>
    <p:sldId id="281" r:id="rId17"/>
    <p:sldId id="282" r:id="rId18"/>
    <p:sldId id="265" r:id="rId19"/>
    <p:sldId id="266" r:id="rId20"/>
    <p:sldId id="267" r:id="rId21"/>
    <p:sldId id="268" r:id="rId22"/>
    <p:sldId id="271" r:id="rId23"/>
    <p:sldId id="278" r:id="rId24"/>
    <p:sldId id="272" r:id="rId25"/>
    <p:sldId id="274" r:id="rId26"/>
    <p:sldId id="275" r:id="rId27"/>
    <p:sldId id="277" r:id="rId28"/>
    <p:sldId id="283" r:id="rId2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EE160-6077-2E4F-9133-C24B94A880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1676400"/>
            <a:ext cx="7772400" cy="1362075"/>
          </a:xfrm>
        </p:spPr>
        <p:txBody>
          <a:bodyPr anchor="b" anchorCtr="0"/>
          <a:lstStyle>
            <a:lvl1pPr algn="ctr">
              <a:defRPr sz="3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48000"/>
            <a:ext cx="7772400" cy="1500187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141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buClr>
                <a:schemeClr val="tx1">
                  <a:lumMod val="75000"/>
                  <a:lumOff val="25000"/>
                </a:schemeClr>
              </a:buClr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64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2EE160-6077-2E4F-9133-C24B94A880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1676400"/>
            <a:ext cx="7772400" cy="1362075"/>
          </a:xfrm>
        </p:spPr>
        <p:txBody>
          <a:bodyPr anchor="b" anchorCtr="0"/>
          <a:lstStyle>
            <a:lvl1pPr algn="r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48000"/>
            <a:ext cx="7772400" cy="1500187"/>
          </a:xfrm>
          <a:prstGeom prst="rect">
            <a:avLst/>
          </a:prstGeom>
        </p:spPr>
        <p:txBody>
          <a:bodyPr vert="horz" anchor="t" anchorCtr="0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69018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Gree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2EE160-6077-2E4F-9133-C24B94A880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1676400"/>
            <a:ext cx="7772400" cy="1362075"/>
          </a:xfrm>
        </p:spPr>
        <p:txBody>
          <a:bodyPr anchor="b" anchorCtr="0"/>
          <a:lstStyle>
            <a:lvl1pPr algn="r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48000"/>
            <a:ext cx="7772400" cy="1500187"/>
          </a:xfrm>
          <a:prstGeom prst="rect">
            <a:avLst/>
          </a:prstGeom>
        </p:spPr>
        <p:txBody>
          <a:bodyPr vert="horz" anchor="t" anchorCtr="0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9779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Cla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2EE160-6077-2E4F-9133-C24B94A880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1676400"/>
            <a:ext cx="7772400" cy="1362075"/>
          </a:xfrm>
        </p:spPr>
        <p:txBody>
          <a:bodyPr anchor="b" anchorCtr="0"/>
          <a:lstStyle>
            <a:lvl1pPr algn="r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48000"/>
            <a:ext cx="7772400" cy="1500187"/>
          </a:xfrm>
          <a:prstGeom prst="rect">
            <a:avLst/>
          </a:prstGeom>
        </p:spPr>
        <p:txBody>
          <a:bodyPr vert="horz" anchor="t" anchorCtr="0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669636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EE160-6077-2E4F-9133-C24B94A880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1676400"/>
            <a:ext cx="7772400" cy="1362075"/>
          </a:xfrm>
        </p:spPr>
        <p:txBody>
          <a:bodyPr anchor="b" anchorCtr="0"/>
          <a:lstStyle>
            <a:lvl1pPr algn="ctr">
              <a:defRPr sz="3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48000"/>
            <a:ext cx="7772400" cy="1500187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1416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EE160-6077-2E4F-9133-C24B94A880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1676400"/>
            <a:ext cx="7772400" cy="1362075"/>
          </a:xfrm>
        </p:spPr>
        <p:txBody>
          <a:bodyPr anchor="b" anchorCtr="0"/>
          <a:lstStyle>
            <a:lvl1pPr algn="r">
              <a:defRPr sz="3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48000"/>
            <a:ext cx="7772400" cy="1500187"/>
          </a:xfrm>
          <a:prstGeom prst="rect">
            <a:avLst/>
          </a:prstGeom>
        </p:spPr>
        <p:txBody>
          <a:bodyPr vert="horz" anchor="t" anchorCtr="0"/>
          <a:lstStyle>
            <a:lvl1pPr marL="0" indent="0" algn="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94694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2EE160-6077-2E4F-9133-C24B94A880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1676400"/>
            <a:ext cx="7772400" cy="1362075"/>
          </a:xfrm>
        </p:spPr>
        <p:txBody>
          <a:bodyPr anchor="b" anchorCtr="0"/>
          <a:lstStyle>
            <a:lvl1pPr algn="r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48000"/>
            <a:ext cx="7772400" cy="1500187"/>
          </a:xfrm>
          <a:prstGeom prst="rect">
            <a:avLst/>
          </a:prstGeom>
        </p:spPr>
        <p:txBody>
          <a:bodyPr vert="horz" anchor="t" anchorCtr="0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69018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2EE160-6077-2E4F-9133-C24B94A880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1676400"/>
            <a:ext cx="7772400" cy="1362075"/>
          </a:xfrm>
        </p:spPr>
        <p:txBody>
          <a:bodyPr anchor="b" anchorCtr="0"/>
          <a:lstStyle>
            <a:lvl1pPr algn="r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48000"/>
            <a:ext cx="7772400" cy="1500187"/>
          </a:xfrm>
          <a:prstGeom prst="rect">
            <a:avLst/>
          </a:prstGeom>
        </p:spPr>
        <p:txBody>
          <a:bodyPr vert="horz" anchor="t" anchorCtr="0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97797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Cla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2EE160-6077-2E4F-9133-C24B94A880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1676400"/>
            <a:ext cx="7772400" cy="1362075"/>
          </a:xfrm>
        </p:spPr>
        <p:txBody>
          <a:bodyPr anchor="b" anchorCtr="0"/>
          <a:lstStyle>
            <a:lvl1pPr algn="r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48000"/>
            <a:ext cx="7772400" cy="1500187"/>
          </a:xfrm>
          <a:prstGeom prst="rect">
            <a:avLst/>
          </a:prstGeom>
        </p:spPr>
        <p:txBody>
          <a:bodyPr vert="horz" anchor="t" anchorCtr="0"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669636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tx1">
                  <a:lumMod val="75000"/>
                  <a:lumOff val="25000"/>
                </a:schemeClr>
              </a:buClr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394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EE160-6077-2E4F-9133-C24B94A880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1676400"/>
            <a:ext cx="7772400" cy="1362075"/>
          </a:xfrm>
        </p:spPr>
        <p:txBody>
          <a:bodyPr anchor="b" anchorCtr="0"/>
          <a:lstStyle>
            <a:lvl1pPr algn="r">
              <a:defRPr sz="3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48000"/>
            <a:ext cx="7772400" cy="1500187"/>
          </a:xfrm>
          <a:prstGeom prst="rect">
            <a:avLst/>
          </a:prstGeom>
        </p:spPr>
        <p:txBody>
          <a:bodyPr vert="horz" anchor="t" anchorCtr="0"/>
          <a:lstStyle>
            <a:lvl1pPr marL="0" indent="0" algn="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94694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481387"/>
            <a:ext cx="7772400" cy="1362075"/>
          </a:xfrm>
        </p:spPr>
        <p:txBody>
          <a:bodyPr anchor="t"/>
          <a:lstStyle>
            <a:lvl1pPr algn="r">
              <a:defRPr sz="3200" b="1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81200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31119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tx1">
                  <a:lumMod val="75000"/>
                  <a:lumOff val="25000"/>
                </a:schemeClr>
              </a:buClr>
              <a:defRPr sz="2800"/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/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/>
            </a:lvl3pPr>
            <a:lvl4pPr>
              <a:buClr>
                <a:schemeClr val="tx1">
                  <a:lumMod val="75000"/>
                  <a:lumOff val="25000"/>
                </a:schemeClr>
              </a:buClr>
              <a:defRPr sz="1800"/>
            </a:lvl4pPr>
            <a:lvl5pPr>
              <a:buClr>
                <a:schemeClr val="tx1">
                  <a:lumMod val="75000"/>
                  <a:lumOff val="2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tx1">
                  <a:lumMod val="75000"/>
                  <a:lumOff val="25000"/>
                </a:schemeClr>
              </a:buClr>
              <a:defRPr sz="2800"/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400"/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/>
            </a:lvl3pPr>
            <a:lvl4pPr>
              <a:buClr>
                <a:schemeClr val="tx1">
                  <a:lumMod val="75000"/>
                  <a:lumOff val="25000"/>
                </a:schemeClr>
              </a:buClr>
              <a:defRPr sz="1800"/>
            </a:lvl4pPr>
            <a:lvl5pPr>
              <a:buClr>
                <a:schemeClr val="tx1">
                  <a:lumMod val="75000"/>
                  <a:lumOff val="2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47542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71700" y="76200"/>
            <a:ext cx="6515100" cy="855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325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402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3008313" cy="609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76401"/>
            <a:ext cx="511175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tx1">
                  <a:lumMod val="75000"/>
                  <a:lumOff val="25000"/>
                </a:schemeClr>
              </a:buClr>
              <a:defRPr sz="2400"/>
            </a:lvl1pPr>
            <a:lvl2pPr>
              <a:buClr>
                <a:schemeClr val="tx1">
                  <a:lumMod val="75000"/>
                  <a:lumOff val="25000"/>
                </a:schemeClr>
              </a:buClr>
              <a:defRPr sz="2000"/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1800"/>
            </a:lvl3pPr>
            <a:lvl4pPr>
              <a:buClr>
                <a:schemeClr val="tx1">
                  <a:lumMod val="75000"/>
                  <a:lumOff val="25000"/>
                </a:schemeClr>
              </a:buClr>
              <a:defRPr sz="1600"/>
            </a:lvl4pPr>
            <a:lvl5pPr>
              <a:buClr>
                <a:schemeClr val="tx1">
                  <a:lumMod val="75000"/>
                  <a:lumOff val="25000"/>
                </a:schemeClr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001"/>
            <a:ext cx="3008313" cy="39623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2265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4826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70037"/>
            <a:ext cx="5486400" cy="3505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>
                <a:sym typeface="Calibri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500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97696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71700" y="76200"/>
            <a:ext cx="651510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title style</a:t>
            </a:r>
            <a:endParaRPr lang="en-US" dirty="0">
              <a:sym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E72EE160-6077-2E4F-9133-C24B94A88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755" r:id="rId14"/>
    <p:sldLayoutId id="2147483754" r:id="rId15"/>
    <p:sldLayoutId id="2147483756" r:id="rId16"/>
    <p:sldLayoutId id="2147483757" r:id="rId17"/>
    <p:sldLayoutId id="2147483758" r:id="rId18"/>
  </p:sldLayoutIdLst>
  <p:transition/>
  <p:timing>
    <p:tnLst>
      <p:par>
        <p:cTn id="1" dur="indefinite" restart="never" nodeType="tmRoot"/>
      </p:par>
    </p:tnLst>
  </p:timing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73E87"/>
          </a:solidFill>
          <a:latin typeface="+mj-lt"/>
          <a:ea typeface="ＭＳ Ｐゴシック" charset="0"/>
          <a:cs typeface="ＭＳ Ｐゴシック" charset="0"/>
          <a:sym typeface="Helvetica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73E87"/>
          </a:solidFill>
          <a:latin typeface="Arial" charset="0"/>
          <a:ea typeface="ＭＳ Ｐゴシック" charset="0"/>
          <a:cs typeface="ＭＳ Ｐゴシック" charset="0"/>
          <a:sym typeface="Helvetica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73E87"/>
          </a:solidFill>
          <a:latin typeface="Arial" charset="0"/>
          <a:ea typeface="ＭＳ Ｐゴシック" charset="0"/>
          <a:cs typeface="ＭＳ Ｐゴシック" charset="0"/>
          <a:sym typeface="Helvetica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73E87"/>
          </a:solidFill>
          <a:latin typeface="Arial" charset="0"/>
          <a:ea typeface="ＭＳ Ｐゴシック" charset="0"/>
          <a:cs typeface="ＭＳ Ｐゴシック" charset="0"/>
          <a:sym typeface="Helvetica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73E87"/>
          </a:solidFill>
          <a:latin typeface="Arial" charset="0"/>
          <a:ea typeface="ＭＳ Ｐゴシック" charset="0"/>
          <a:cs typeface="ＭＳ Ｐゴシック" charset="0"/>
          <a:sym typeface="Helvetica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73E87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73E87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73E87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73E87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rgbClr val="31B6FD"/>
        </a:buClr>
        <a:buSzPct val="100000"/>
        <a:buFont typeface="Wingdings" charset="0"/>
        <a:buChar char="§"/>
        <a:defRPr sz="2400">
          <a:solidFill>
            <a:srgbClr val="073E87"/>
          </a:solidFill>
          <a:latin typeface="+mn-lt"/>
          <a:ea typeface="ＭＳ Ｐゴシック" charset="0"/>
          <a:cs typeface="ＭＳ Ｐゴシック" charset="0"/>
          <a:sym typeface="Calibri" charset="0"/>
        </a:defRPr>
      </a:lvl1pPr>
      <a:lvl2pPr marL="576263" indent="-274638" algn="l" rtl="0" eaLnBrk="1" fontAlgn="base" hangingPunct="1">
        <a:spcBef>
          <a:spcPts val="500"/>
        </a:spcBef>
        <a:spcAft>
          <a:spcPct val="0"/>
        </a:spcAft>
        <a:buClr>
          <a:srgbClr val="31B6FD"/>
        </a:buClr>
        <a:buSzPct val="100000"/>
        <a:buFont typeface="Wingdings" charset="0"/>
        <a:buChar char="§"/>
        <a:defRPr sz="2200">
          <a:solidFill>
            <a:srgbClr val="073E87"/>
          </a:solidFill>
          <a:latin typeface="+mn-lt"/>
          <a:ea typeface="ＭＳ Ｐゴシック" charset="0"/>
          <a:cs typeface="+mn-cs"/>
          <a:sym typeface="Calibri" charset="0"/>
        </a:defRPr>
      </a:lvl2pPr>
      <a:lvl3pPr marL="855663" indent="-228600" algn="l" rtl="0" eaLnBrk="1" fontAlgn="base" hangingPunct="1">
        <a:spcBef>
          <a:spcPts val="500"/>
        </a:spcBef>
        <a:spcAft>
          <a:spcPct val="0"/>
        </a:spcAft>
        <a:buClr>
          <a:srgbClr val="31B6FD"/>
        </a:buClr>
        <a:buSzPct val="100000"/>
        <a:buFont typeface="Wingdings" charset="0"/>
        <a:buChar char="§"/>
        <a:defRPr sz="2000">
          <a:solidFill>
            <a:srgbClr val="073E87"/>
          </a:solidFill>
          <a:latin typeface="+mn-lt"/>
          <a:ea typeface="ＭＳ Ｐゴシック" charset="0"/>
          <a:cs typeface="+mn-cs"/>
          <a:sym typeface="Calibri" charset="0"/>
        </a:defRPr>
      </a:lvl3pPr>
      <a:lvl4pPr marL="1143000" indent="-228600" algn="l" rtl="0" eaLnBrk="1" fontAlgn="base" hangingPunct="1">
        <a:spcBef>
          <a:spcPts val="400"/>
        </a:spcBef>
        <a:spcAft>
          <a:spcPct val="0"/>
        </a:spcAft>
        <a:buClr>
          <a:srgbClr val="31B6FD"/>
        </a:buClr>
        <a:buSzPct val="100000"/>
        <a:buFont typeface="Wingdings" charset="0"/>
        <a:buChar char="§"/>
        <a:defRPr>
          <a:solidFill>
            <a:srgbClr val="073E87"/>
          </a:solidFill>
          <a:latin typeface="+mn-lt"/>
          <a:ea typeface="ＭＳ Ｐゴシック" charset="0"/>
          <a:cs typeface="+mn-cs"/>
          <a:sym typeface="Calibri" charset="0"/>
        </a:defRPr>
      </a:lvl4pPr>
      <a:lvl5pPr marL="1462088" indent="-228600" algn="l" rtl="0" eaLnBrk="1" fontAlgn="base" hangingPunct="1">
        <a:spcBef>
          <a:spcPts val="400"/>
        </a:spcBef>
        <a:spcAft>
          <a:spcPct val="0"/>
        </a:spcAft>
        <a:buClr>
          <a:srgbClr val="31B6FD"/>
        </a:buClr>
        <a:buSzPct val="100000"/>
        <a:buFont typeface="Wingdings" charset="0"/>
        <a:buChar char="§"/>
        <a:defRPr sz="1600">
          <a:solidFill>
            <a:srgbClr val="073E87"/>
          </a:solidFill>
          <a:latin typeface="+mn-lt"/>
          <a:ea typeface="ＭＳ Ｐゴシック" charset="0"/>
          <a:cs typeface="+mn-cs"/>
          <a:sym typeface="Calibri" charset="0"/>
        </a:defRPr>
      </a:lvl5pPr>
      <a:lvl6pPr marL="1919288" indent="-228600" algn="l" rtl="0" eaLnBrk="1" fontAlgn="base" hangingPunct="1">
        <a:spcBef>
          <a:spcPts val="400"/>
        </a:spcBef>
        <a:spcAft>
          <a:spcPct val="0"/>
        </a:spcAft>
        <a:buClr>
          <a:srgbClr val="31B6FD"/>
        </a:buClr>
        <a:buSzPct val="100000"/>
        <a:buFont typeface="Wingdings" charset="0"/>
        <a:buChar char="§"/>
        <a:defRPr sz="1600">
          <a:solidFill>
            <a:srgbClr val="073E87"/>
          </a:solidFill>
          <a:latin typeface="+mn-lt"/>
          <a:ea typeface="+mn-ea"/>
          <a:cs typeface="+mn-cs"/>
          <a:sym typeface="Calibri" charset="0"/>
        </a:defRPr>
      </a:lvl6pPr>
      <a:lvl7pPr marL="2376488" indent="-228600" algn="l" rtl="0" eaLnBrk="1" fontAlgn="base" hangingPunct="1">
        <a:spcBef>
          <a:spcPts val="400"/>
        </a:spcBef>
        <a:spcAft>
          <a:spcPct val="0"/>
        </a:spcAft>
        <a:buClr>
          <a:srgbClr val="31B6FD"/>
        </a:buClr>
        <a:buSzPct val="100000"/>
        <a:buFont typeface="Wingdings" charset="0"/>
        <a:buChar char="§"/>
        <a:defRPr sz="1600">
          <a:solidFill>
            <a:srgbClr val="073E87"/>
          </a:solidFill>
          <a:latin typeface="+mn-lt"/>
          <a:ea typeface="+mn-ea"/>
          <a:cs typeface="+mn-cs"/>
          <a:sym typeface="Calibri" charset="0"/>
        </a:defRPr>
      </a:lvl7pPr>
      <a:lvl8pPr marL="2833688" indent="-228600" algn="l" rtl="0" eaLnBrk="1" fontAlgn="base" hangingPunct="1">
        <a:spcBef>
          <a:spcPts val="400"/>
        </a:spcBef>
        <a:spcAft>
          <a:spcPct val="0"/>
        </a:spcAft>
        <a:buClr>
          <a:srgbClr val="31B6FD"/>
        </a:buClr>
        <a:buSzPct val="100000"/>
        <a:buFont typeface="Wingdings" charset="0"/>
        <a:buChar char="§"/>
        <a:defRPr sz="1600">
          <a:solidFill>
            <a:srgbClr val="073E87"/>
          </a:solidFill>
          <a:latin typeface="+mn-lt"/>
          <a:ea typeface="+mn-ea"/>
          <a:cs typeface="+mn-cs"/>
          <a:sym typeface="Calibri" charset="0"/>
        </a:defRPr>
      </a:lvl8pPr>
      <a:lvl9pPr marL="3290888" indent="-228600" algn="l" rtl="0" eaLnBrk="1" fontAlgn="base" hangingPunct="1">
        <a:spcBef>
          <a:spcPts val="400"/>
        </a:spcBef>
        <a:spcAft>
          <a:spcPct val="0"/>
        </a:spcAft>
        <a:buClr>
          <a:srgbClr val="31B6FD"/>
        </a:buClr>
        <a:buSzPct val="100000"/>
        <a:buFont typeface="Wingdings" charset="0"/>
        <a:buChar char="§"/>
        <a:defRPr sz="1600">
          <a:solidFill>
            <a:srgbClr val="073E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90800"/>
            <a:ext cx="7772400" cy="981075"/>
          </a:xfrm>
        </p:spPr>
        <p:txBody>
          <a:bodyPr/>
          <a:lstStyle/>
          <a:p>
            <a:r>
              <a:rPr lang="en-US" dirty="0" smtClean="0"/>
              <a:t>Bridge Pile Foundation Evaluation for a Soil Remediation Project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47" y="5867400"/>
            <a:ext cx="7315200" cy="738187"/>
          </a:xfrm>
        </p:spPr>
        <p:txBody>
          <a:bodyPr/>
          <a:lstStyle/>
          <a:p>
            <a:pPr algn="l"/>
            <a:r>
              <a:rPr lang="en-US" sz="1600" dirty="0" smtClean="0"/>
              <a:t>Will Tanner, P.E. Senior Engineer, Geosyntec Consultants, Inc.</a:t>
            </a:r>
          </a:p>
          <a:p>
            <a:pPr algn="l"/>
            <a:r>
              <a:rPr lang="en-US" sz="1600" dirty="0" smtClean="0"/>
              <a:t>Njoroge Wainaina, P.E., Senior Consultant, Geosyntec Consultants, Inc.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7810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Estimation on Bridge Piers (Summary)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Looking at 1988 pile caps directly adjacent to excavation</a:t>
            </a:r>
          </a:p>
          <a:p>
            <a:r>
              <a:rPr lang="en-US" dirty="0" smtClean="0"/>
              <a:t>Max vertical Load = 800 kips</a:t>
            </a:r>
          </a:p>
          <a:p>
            <a:r>
              <a:rPr lang="en-US" dirty="0" smtClean="0"/>
              <a:t>Max transverse (y-direction)</a:t>
            </a:r>
          </a:p>
          <a:p>
            <a:pPr lvl="1"/>
            <a:r>
              <a:rPr lang="en-US" dirty="0">
                <a:solidFill>
                  <a:srgbClr val="073E87"/>
                </a:solidFill>
                <a:cs typeface="ＭＳ Ｐゴシック" charset="0"/>
              </a:rPr>
              <a:t>Toward the </a:t>
            </a:r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excavation = 14 kips</a:t>
            </a:r>
          </a:p>
          <a:p>
            <a:r>
              <a:rPr lang="en-US" dirty="0" smtClean="0"/>
              <a:t>Max parallel (x-direction) </a:t>
            </a:r>
          </a:p>
          <a:p>
            <a:pPr lvl="1"/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Direction of vehicular travel = 8 kips</a:t>
            </a:r>
          </a:p>
          <a:p>
            <a:r>
              <a:rPr lang="en-US" dirty="0" smtClean="0"/>
              <a:t>Max overturning moment = 560 kip-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Wind directionality at 0 and 30 degree angles to bridge</a:t>
            </a:r>
            <a:endParaRPr lang="en-US" dirty="0">
              <a:solidFill>
                <a:srgbClr val="073E87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617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/>
          <a:stretch/>
        </p:blipFill>
        <p:spPr bwMode="auto">
          <a:xfrm>
            <a:off x="2653553" y="1973505"/>
            <a:ext cx="6272960" cy="390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Pile Group Geometry and Load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2" y="1547018"/>
            <a:ext cx="2438400" cy="4525963"/>
          </a:xfrm>
        </p:spPr>
        <p:txBody>
          <a:bodyPr/>
          <a:lstStyle/>
          <a:p>
            <a:r>
              <a:rPr lang="en-US" dirty="0" smtClean="0"/>
              <a:t>Cast in place concrete piles</a:t>
            </a:r>
          </a:p>
          <a:p>
            <a:r>
              <a:rPr lang="en-US" dirty="0" smtClean="0"/>
              <a:t>Independent groups</a:t>
            </a:r>
          </a:p>
          <a:p>
            <a:r>
              <a:rPr lang="en-US" dirty="0" smtClean="0"/>
              <a:t>1988 group most affected</a:t>
            </a:r>
          </a:p>
          <a:p>
            <a:r>
              <a:rPr lang="en-US" dirty="0"/>
              <a:t>Loads distributed assuming cap is perfectly rigid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696200" y="3733800"/>
            <a:ext cx="6096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7696200" y="3733800"/>
            <a:ext cx="0" cy="762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Curved Left Arrow 8"/>
          <p:cNvSpPr/>
          <p:nvPr/>
        </p:nvSpPr>
        <p:spPr bwMode="auto">
          <a:xfrm>
            <a:off x="7543800" y="3390900"/>
            <a:ext cx="304800" cy="685800"/>
          </a:xfrm>
          <a:prstGeom prst="curvedLef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934200" y="3200400"/>
            <a:ext cx="748553" cy="533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096000" y="28956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813 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0900" y="44958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9 </a:t>
            </a:r>
            <a:r>
              <a:rPr lang="en-US" sz="2000" dirty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71772" y="3267045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14 </a:t>
            </a:r>
            <a:r>
              <a:rPr lang="en-US" sz="2000" dirty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08476" y="2895600"/>
            <a:ext cx="113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380 k-</a:t>
            </a:r>
            <a:r>
              <a:rPr lang="en-US" sz="2000" dirty="0" err="1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ft</a:t>
            </a:r>
            <a:endParaRPr lang="en-US" sz="2000" dirty="0">
              <a:solidFill>
                <a:srgbClr val="073E87"/>
              </a:solidFill>
              <a:latin typeface="+mn-lt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sp>
        <p:nvSpPr>
          <p:cNvPr id="14" name="Curved Up Arrow 13"/>
          <p:cNvSpPr/>
          <p:nvPr/>
        </p:nvSpPr>
        <p:spPr bwMode="auto">
          <a:xfrm>
            <a:off x="7308476" y="3810000"/>
            <a:ext cx="768724" cy="266700"/>
          </a:xfrm>
          <a:prstGeom prst="curvedUp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7708" y="4076700"/>
            <a:ext cx="113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460 k-</a:t>
            </a:r>
            <a:r>
              <a:rPr lang="en-US" sz="2000" dirty="0" err="1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ft</a:t>
            </a:r>
            <a:endParaRPr lang="en-US" sz="2000" dirty="0">
              <a:solidFill>
                <a:srgbClr val="073E87"/>
              </a:solidFill>
              <a:latin typeface="+mn-lt"/>
              <a:ea typeface="ＭＳ Ｐゴシック" charset="0"/>
              <a:cs typeface="ＭＳ Ｐゴシック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6985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65849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Pile Group Geometry and Load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2590800" cy="4525963"/>
          </a:xfrm>
        </p:spPr>
        <p:txBody>
          <a:bodyPr/>
          <a:lstStyle/>
          <a:p>
            <a:r>
              <a:rPr lang="en-US" dirty="0" smtClean="0"/>
              <a:t>Cast in place concrete piles</a:t>
            </a:r>
          </a:p>
          <a:p>
            <a:r>
              <a:rPr lang="en-US" dirty="0" smtClean="0"/>
              <a:t>Independent groups</a:t>
            </a:r>
          </a:p>
          <a:p>
            <a:r>
              <a:rPr lang="en-US" dirty="0" smtClean="0"/>
              <a:t>1988 group most affected</a:t>
            </a:r>
          </a:p>
          <a:p>
            <a:r>
              <a:rPr lang="en-US" dirty="0" smtClean="0"/>
              <a:t>Loads distributed assuming cap is perfectly rigid</a:t>
            </a:r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931524" y="3429000"/>
            <a:ext cx="6096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>
            <a:off x="7931524" y="3429000"/>
            <a:ext cx="0" cy="762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rved Left Arrow 6"/>
          <p:cNvSpPr/>
          <p:nvPr/>
        </p:nvSpPr>
        <p:spPr bwMode="auto">
          <a:xfrm>
            <a:off x="7779124" y="3086100"/>
            <a:ext cx="304800" cy="685800"/>
          </a:xfrm>
          <a:prstGeom prst="curvedLef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169524" y="2895600"/>
            <a:ext cx="748553" cy="533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331324" y="25908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840 </a:t>
            </a:r>
            <a:r>
              <a:rPr lang="en-US" sz="2000" dirty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6224" y="41910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9 </a:t>
            </a:r>
            <a:r>
              <a:rPr lang="en-US" sz="2000" dirty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07096" y="2962245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15 </a:t>
            </a:r>
            <a:r>
              <a:rPr lang="en-US" sz="2000" dirty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2590800"/>
            <a:ext cx="113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421 k-</a:t>
            </a:r>
            <a:r>
              <a:rPr lang="en-US" sz="2000" dirty="0" err="1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ft</a:t>
            </a:r>
            <a:endParaRPr lang="en-US" sz="2000" dirty="0">
              <a:solidFill>
                <a:srgbClr val="073E87"/>
              </a:solidFill>
              <a:latin typeface="+mn-lt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73032" y="3771900"/>
            <a:ext cx="113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558 k-</a:t>
            </a:r>
            <a:r>
              <a:rPr lang="en-US" sz="2000" dirty="0" err="1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ft</a:t>
            </a:r>
            <a:endParaRPr lang="en-US" sz="2000" dirty="0">
              <a:solidFill>
                <a:srgbClr val="073E87"/>
              </a:solidFill>
              <a:latin typeface="+mn-lt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sp>
        <p:nvSpPr>
          <p:cNvPr id="14" name="Curved Up Arrow 13"/>
          <p:cNvSpPr/>
          <p:nvPr/>
        </p:nvSpPr>
        <p:spPr bwMode="auto">
          <a:xfrm>
            <a:off x="7588670" y="3638550"/>
            <a:ext cx="768724" cy="266700"/>
          </a:xfrm>
          <a:prstGeom prst="curvedUp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0330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Pile Group Geometry and Load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2667000" cy="4525963"/>
          </a:xfrm>
        </p:spPr>
        <p:txBody>
          <a:bodyPr/>
          <a:lstStyle/>
          <a:p>
            <a:r>
              <a:rPr lang="en-US" dirty="0" smtClean="0"/>
              <a:t>Apply loads evenly across cap</a:t>
            </a:r>
          </a:p>
          <a:p>
            <a:r>
              <a:rPr lang="en-US" dirty="0" smtClean="0"/>
              <a:t>Superposition</a:t>
            </a:r>
          </a:p>
          <a:p>
            <a:r>
              <a:rPr lang="en-US" dirty="0" smtClean="0"/>
              <a:t>Rigid cap</a:t>
            </a:r>
          </a:p>
          <a:p>
            <a:r>
              <a:rPr lang="en-US" dirty="0" smtClean="0"/>
              <a:t>PILEGRP</a:t>
            </a:r>
          </a:p>
          <a:p>
            <a:r>
              <a:rPr lang="en-US" dirty="0" smtClean="0"/>
              <a:t>Resolve loads to single pile</a:t>
            </a:r>
          </a:p>
          <a:p>
            <a:r>
              <a:rPr lang="en-US" dirty="0" smtClean="0"/>
              <a:t>Ready for </a:t>
            </a:r>
            <a:r>
              <a:rPr lang="en-US" dirty="0" err="1" smtClean="0"/>
              <a:t>Lpile</a:t>
            </a:r>
            <a:r>
              <a:rPr lang="en-US" dirty="0" smtClean="0"/>
              <a:t>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8627" r="6186" b="12680"/>
          <a:stretch/>
        </p:blipFill>
        <p:spPr>
          <a:xfrm>
            <a:off x="2803557" y="1528482"/>
            <a:ext cx="4206843" cy="51895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4479957" y="2209800"/>
            <a:ext cx="1143000" cy="2590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49664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Load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696" y="1676400"/>
            <a:ext cx="5638801" cy="4525963"/>
          </a:xfrm>
        </p:spPr>
        <p:txBody>
          <a:bodyPr/>
          <a:lstStyle/>
          <a:p>
            <a:r>
              <a:rPr lang="en-US" dirty="0" smtClean="0"/>
              <a:t>Iterative finite difference computational approach implemented in </a:t>
            </a:r>
            <a:r>
              <a:rPr lang="en-US" dirty="0" err="1" smtClean="0"/>
              <a:t>Lpile</a:t>
            </a:r>
            <a:endParaRPr lang="en-US" dirty="0" smtClean="0"/>
          </a:p>
          <a:p>
            <a:r>
              <a:rPr lang="en-US" dirty="0" smtClean="0"/>
              <a:t>Use of pile-soil-pile modifiers to simulate group behavior</a:t>
            </a:r>
          </a:p>
          <a:p>
            <a:r>
              <a:rPr lang="en-US" dirty="0" smtClean="0"/>
              <a:t>Two overall approaches</a:t>
            </a:r>
          </a:p>
          <a:p>
            <a:pPr lvl="1"/>
            <a:r>
              <a:rPr lang="en-US" dirty="0">
                <a:solidFill>
                  <a:srgbClr val="073E87"/>
                </a:solidFill>
                <a:cs typeface="ＭＳ Ｐゴシック" charset="0"/>
              </a:rPr>
              <a:t>Forward solution using resolved structural loads</a:t>
            </a:r>
          </a:p>
          <a:p>
            <a:pPr lvl="1"/>
            <a:r>
              <a:rPr lang="en-US" dirty="0">
                <a:solidFill>
                  <a:srgbClr val="073E87"/>
                </a:solidFill>
                <a:cs typeface="ＭＳ Ｐゴシック" charset="0"/>
              </a:rPr>
              <a:t>Inverse solution using target max. </a:t>
            </a:r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deflections of 0.25 inches (limit)</a:t>
            </a:r>
            <a:endParaRPr lang="en-US" dirty="0">
              <a:solidFill>
                <a:srgbClr val="073E87"/>
              </a:solidFill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03" y="1905000"/>
            <a:ext cx="301544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4174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Load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r>
              <a:rPr lang="en-US" dirty="0" smtClean="0"/>
              <a:t>Selected p-y models</a:t>
            </a:r>
          </a:p>
          <a:p>
            <a:r>
              <a:rPr lang="en-US" dirty="0" smtClean="0"/>
              <a:t>Parameters based on mix of lab data and literature values</a:t>
            </a:r>
          </a:p>
          <a:p>
            <a:r>
              <a:rPr lang="en-US" dirty="0" smtClean="0"/>
              <a:t>Pile Properties </a:t>
            </a:r>
          </a:p>
          <a:p>
            <a:pPr lvl="1"/>
            <a:r>
              <a:rPr lang="en-US" dirty="0">
                <a:solidFill>
                  <a:srgbClr val="073E87"/>
                </a:solidFill>
                <a:cs typeface="ＭＳ Ｐゴシック" charset="0"/>
              </a:rPr>
              <a:t>12 in dia. </a:t>
            </a:r>
            <a:endParaRPr lang="en-US" dirty="0" smtClean="0">
              <a:solidFill>
                <a:srgbClr val="073E87"/>
              </a:solidFill>
              <a:cs typeface="ＭＳ Ｐゴシック" charset="0"/>
            </a:endParaRPr>
          </a:p>
          <a:p>
            <a:pPr lvl="1"/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“CIP” piles</a:t>
            </a:r>
          </a:p>
          <a:p>
            <a:pPr lvl="1"/>
            <a:r>
              <a:rPr lang="en-US" dirty="0" err="1" smtClean="0">
                <a:solidFill>
                  <a:srgbClr val="073E87"/>
                </a:solidFill>
                <a:cs typeface="ＭＳ Ｐゴシック" charset="0"/>
              </a:rPr>
              <a:t>Resteel</a:t>
            </a:r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 cage 4 #6’s</a:t>
            </a:r>
            <a:endParaRPr lang="en-US" dirty="0">
              <a:solidFill>
                <a:srgbClr val="073E87"/>
              </a:solidFill>
              <a:cs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60929"/>
            <a:ext cx="391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2819400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Reese Sand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3682" y="1828800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Soft Clay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6094" y="4419600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Stiff Clay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6094" y="914400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Reese Sand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1414046"/>
            <a:ext cx="9480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D = 4ft</a:t>
            </a:r>
            <a:endParaRPr lang="en-US" sz="1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5153" y="2155232"/>
            <a:ext cx="9480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D = 16ft</a:t>
            </a:r>
            <a:endParaRPr lang="en-US" sz="16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3471446"/>
            <a:ext cx="9480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D = 39ft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5452646"/>
            <a:ext cx="9480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D = 73ft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150584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Load Analysis -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676400"/>
            <a:ext cx="4793876" cy="4525963"/>
          </a:xfrm>
        </p:spPr>
        <p:txBody>
          <a:bodyPr/>
          <a:lstStyle/>
          <a:p>
            <a:r>
              <a:rPr lang="en-US" dirty="0" smtClean="0"/>
              <a:t>Single pile analysis</a:t>
            </a:r>
          </a:p>
          <a:p>
            <a:r>
              <a:rPr lang="en-US" dirty="0" smtClean="0"/>
              <a:t>P-multiplier = 0.7 (AASHTO 2010) for leading row</a:t>
            </a:r>
          </a:p>
          <a:p>
            <a:r>
              <a:rPr lang="en-US" dirty="0" smtClean="0"/>
              <a:t>Pier 8 (x-direction)</a:t>
            </a:r>
          </a:p>
          <a:p>
            <a:pPr lvl="1"/>
            <a:r>
              <a:rPr lang="en-US" dirty="0">
                <a:solidFill>
                  <a:srgbClr val="073E87"/>
                </a:solidFill>
                <a:cs typeface="ＭＳ Ｐゴシック" charset="0"/>
              </a:rPr>
              <a:t>Axial load = 48.64 </a:t>
            </a:r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kips</a:t>
            </a:r>
          </a:p>
          <a:p>
            <a:pPr lvl="1"/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Lateral load = 0.46 kips</a:t>
            </a:r>
          </a:p>
          <a:p>
            <a:pPr lvl="1"/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Calculated deflection = 0.06 in.</a:t>
            </a:r>
          </a:p>
          <a:p>
            <a:r>
              <a:rPr lang="en-US" dirty="0" smtClean="0"/>
              <a:t>Pier 9 (x-direction)</a:t>
            </a:r>
          </a:p>
          <a:p>
            <a:pPr lvl="1"/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Axial load = 50.58 kips</a:t>
            </a:r>
          </a:p>
          <a:p>
            <a:pPr lvl="1"/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Lateral load = 0.46 kips</a:t>
            </a:r>
          </a:p>
          <a:p>
            <a:pPr lvl="1"/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Calculated deflection = 0.02 in.</a:t>
            </a:r>
          </a:p>
          <a:p>
            <a:pPr lvl="1"/>
            <a:endParaRPr lang="en-US" dirty="0">
              <a:solidFill>
                <a:srgbClr val="073E87"/>
              </a:solidFill>
              <a:cs typeface="ＭＳ Ｐゴシック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543300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35059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Load Analysis – Inverse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447800"/>
            <a:ext cx="8620125" cy="3505200"/>
          </a:xfrm>
        </p:spPr>
        <p:txBody>
          <a:bodyPr/>
          <a:lstStyle/>
          <a:p>
            <a:r>
              <a:rPr lang="en-US" dirty="0" smtClean="0"/>
              <a:t>Deflection threshold for entire group = 0.25 in</a:t>
            </a:r>
          </a:p>
          <a:p>
            <a:r>
              <a:rPr lang="en-US" dirty="0" smtClean="0"/>
              <a:t>Pier 9</a:t>
            </a:r>
          </a:p>
          <a:p>
            <a:r>
              <a:rPr lang="en-US" dirty="0" smtClean="0"/>
              <a:t>9 k applied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003" y="2590800"/>
            <a:ext cx="57829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7"/>
          <a:stretch/>
        </p:blipFill>
        <p:spPr bwMode="auto">
          <a:xfrm>
            <a:off x="770238" y="2895600"/>
            <a:ext cx="2209800" cy="345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54508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Calculations demonstrated minor deflections are expected as a result of the excavation</a:t>
            </a:r>
          </a:p>
          <a:p>
            <a:r>
              <a:rPr lang="en-US" dirty="0" smtClean="0"/>
              <a:t>Inverse analysis demonstrated that the load required to move an entire pile group 0.25 inches is an order of magnitude larger than the applied load</a:t>
            </a:r>
          </a:p>
          <a:p>
            <a:r>
              <a:rPr lang="en-US" dirty="0" smtClean="0"/>
              <a:t>Both approaches indicated little concern</a:t>
            </a:r>
          </a:p>
          <a:p>
            <a:r>
              <a:rPr lang="en-US" dirty="0" smtClean="0"/>
              <a:t>However the bridge structure is a critical part of DC traffic conveyance</a:t>
            </a:r>
          </a:p>
          <a:p>
            <a:r>
              <a:rPr lang="en-US" dirty="0" smtClean="0"/>
              <a:t>Recommend pre and post construction condition assessments</a:t>
            </a:r>
          </a:p>
          <a:p>
            <a:r>
              <a:rPr lang="en-US" dirty="0" smtClean="0"/>
              <a:t>Construction monitoring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3359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Pre-Construction Condition Assessment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2072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64" y="4476750"/>
            <a:ext cx="353172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57668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267200" cy="4525963"/>
          </a:xfrm>
        </p:spPr>
        <p:txBody>
          <a:bodyPr/>
          <a:lstStyle/>
          <a:p>
            <a:r>
              <a:rPr lang="en-US" dirty="0" smtClean="0"/>
              <a:t>Railyard in Washington, DC </a:t>
            </a:r>
          </a:p>
          <a:p>
            <a:r>
              <a:rPr lang="en-US" dirty="0" smtClean="0"/>
              <a:t>&gt; 100-year history</a:t>
            </a:r>
          </a:p>
          <a:p>
            <a:r>
              <a:rPr lang="en-US" dirty="0" smtClean="0"/>
              <a:t>Historic fueling operations result in plume of Diesel Range Organics (DRO’s) 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/>
              <a:t>I-295 elevated above tracks</a:t>
            </a:r>
          </a:p>
          <a:p>
            <a:pPr lvl="1"/>
            <a:r>
              <a:rPr lang="en-US" sz="2000" dirty="0" smtClean="0">
                <a:solidFill>
                  <a:srgbClr val="073E87"/>
                </a:solidFill>
                <a:cs typeface="ＭＳ Ｐゴシック" charset="0"/>
              </a:rPr>
              <a:t>1957 </a:t>
            </a:r>
            <a:r>
              <a:rPr lang="en-US" sz="2000" dirty="0">
                <a:solidFill>
                  <a:srgbClr val="073E87"/>
                </a:solidFill>
                <a:cs typeface="ＭＳ Ｐゴシック" charset="0"/>
              </a:rPr>
              <a:t>original </a:t>
            </a:r>
          </a:p>
          <a:p>
            <a:pPr lvl="1"/>
            <a:r>
              <a:rPr lang="en-US" sz="2000" dirty="0">
                <a:solidFill>
                  <a:srgbClr val="073E87"/>
                </a:solidFill>
                <a:cs typeface="ＭＳ Ｐゴシック" charset="0"/>
              </a:rPr>
              <a:t>1988 </a:t>
            </a:r>
            <a:r>
              <a:rPr lang="en-US" sz="2000" dirty="0" smtClean="0">
                <a:solidFill>
                  <a:srgbClr val="073E87"/>
                </a:solidFill>
                <a:cs typeface="ＭＳ Ｐゴシック" charset="0"/>
              </a:rPr>
              <a:t>expansion</a:t>
            </a:r>
          </a:p>
          <a:p>
            <a:r>
              <a:rPr lang="en-US" dirty="0" smtClean="0"/>
              <a:t>Yard office construction and other improvements 2004</a:t>
            </a:r>
            <a:endParaRPr lang="en-US" dirty="0">
              <a:solidFill>
                <a:srgbClr val="073E87"/>
              </a:solidFill>
              <a:cs typeface="ＭＳ Ｐゴシック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11" y="1981200"/>
            <a:ext cx="4509247" cy="28611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781799" y="3277319"/>
            <a:ext cx="533400" cy="36379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1184" y="4980057"/>
            <a:ext cx="3543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General Area of DRO Plume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7048499" y="3641110"/>
            <a:ext cx="114301" cy="13880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7732455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19045"/>
            <a:ext cx="3962400" cy="4525963"/>
          </a:xfrm>
        </p:spPr>
        <p:txBody>
          <a:bodyPr/>
          <a:lstStyle/>
          <a:p>
            <a:r>
              <a:rPr lang="en-US" dirty="0" smtClean="0"/>
              <a:t>Threshold value = 0.25 in</a:t>
            </a:r>
          </a:p>
          <a:p>
            <a:pPr lvl="1"/>
            <a:r>
              <a:rPr lang="en-US" dirty="0">
                <a:solidFill>
                  <a:srgbClr val="073E87"/>
                </a:solidFill>
                <a:cs typeface="ＭＳ Ｐゴシック" charset="0"/>
              </a:rPr>
              <a:t>If exceeded, increase frequency of monitoring</a:t>
            </a:r>
          </a:p>
          <a:p>
            <a:r>
              <a:rPr lang="en-US" dirty="0" smtClean="0"/>
              <a:t>Limit value = 0.50 in</a:t>
            </a:r>
          </a:p>
          <a:p>
            <a:pPr lvl="1"/>
            <a:r>
              <a:rPr lang="en-US" dirty="0">
                <a:solidFill>
                  <a:srgbClr val="073E87"/>
                </a:solidFill>
                <a:cs typeface="ＭＳ Ｐゴシック" charset="0"/>
              </a:rPr>
              <a:t>Stop work if </a:t>
            </a:r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reached</a:t>
            </a:r>
          </a:p>
          <a:p>
            <a:pPr lvl="1"/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Notify agency</a:t>
            </a:r>
          </a:p>
          <a:p>
            <a:pPr lvl="1"/>
            <a:r>
              <a:rPr lang="en-US" dirty="0" smtClean="0">
                <a:solidFill>
                  <a:srgbClr val="073E87"/>
                </a:solidFill>
                <a:cs typeface="ＭＳ Ｐゴシック" charset="0"/>
              </a:rPr>
              <a:t>Immediately place fill in excavation</a:t>
            </a:r>
            <a:endParaRPr lang="en-US" dirty="0">
              <a:solidFill>
                <a:srgbClr val="073E87"/>
              </a:solidFill>
              <a:cs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82" y="1828800"/>
            <a:ext cx="4567237" cy="400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57899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133600"/>
            <a:ext cx="3429000" cy="6159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Excavation near Pier 9</a:t>
            </a:r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4151313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4151313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876800" y="5064685"/>
            <a:ext cx="3733800" cy="615950"/>
          </a:xfrm>
          <a:prstGeom prst="rect">
            <a:avLst/>
          </a:prstGeom>
        </p:spPr>
        <p:txBody>
          <a:bodyPr vert="horz"/>
          <a:lstStyle>
            <a:lvl1pPr marL="273050" indent="-2730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 sz="240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defRPr>
            </a:lvl1pPr>
            <a:lvl2pPr marL="576263" indent="-27463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2pPr>
            <a:lvl3pPr marL="855663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3pPr>
            <a:lvl4pPr marL="11430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4pPr>
            <a:lvl5pPr marL="14620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5pPr>
            <a:lvl6pPr marL="19192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31B6FD"/>
              </a:buClr>
              <a:buSzPct val="100000"/>
              <a:buFont typeface="Wingdings" charset="0"/>
              <a:buChar char="§"/>
              <a:defRPr sz="1600">
                <a:solidFill>
                  <a:srgbClr val="073E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3764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31B6FD"/>
              </a:buClr>
              <a:buSzPct val="100000"/>
              <a:buFont typeface="Wingdings" charset="0"/>
              <a:buChar char="§"/>
              <a:defRPr sz="1600">
                <a:solidFill>
                  <a:srgbClr val="073E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28336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31B6FD"/>
              </a:buClr>
              <a:buSzPct val="100000"/>
              <a:buFont typeface="Wingdings" charset="0"/>
              <a:buChar char="§"/>
              <a:defRPr sz="1600">
                <a:solidFill>
                  <a:srgbClr val="073E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2908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31B6FD"/>
              </a:buClr>
              <a:buSzPct val="100000"/>
              <a:buFont typeface="Wingdings" charset="0"/>
              <a:buChar char="§"/>
              <a:defRPr sz="1600">
                <a:solidFill>
                  <a:srgbClr val="073E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kern="0" dirty="0" smtClean="0"/>
              <a:t>Survey at Pier 9 pile cap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1475113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</a:t>
            </a:r>
            <a:r>
              <a:rPr lang="en-US" dirty="0" smtClean="0"/>
              <a:t>Program -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discernable movement trends detected</a:t>
            </a:r>
          </a:p>
          <a:p>
            <a:r>
              <a:rPr lang="en-US" dirty="0" smtClean="0"/>
              <a:t>System “noise” of about 0.15 inches </a:t>
            </a:r>
          </a:p>
          <a:p>
            <a:r>
              <a:rPr lang="en-US" dirty="0" smtClean="0"/>
              <a:t>No threshold exceedance</a:t>
            </a:r>
          </a:p>
          <a:p>
            <a:r>
              <a:rPr lang="en-US" dirty="0" smtClean="0"/>
              <a:t>No limiting value exceedance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74276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Construction Condition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447800"/>
            <a:ext cx="8229600" cy="990600"/>
          </a:xfrm>
        </p:spPr>
        <p:txBody>
          <a:bodyPr/>
          <a:lstStyle/>
          <a:p>
            <a:r>
              <a:rPr lang="en-US" dirty="0" smtClean="0"/>
              <a:t>No additional distres</a:t>
            </a:r>
            <a:r>
              <a:rPr lang="en-US" dirty="0" smtClean="0"/>
              <a:t>s observed on the inspected bridge elements (piers, bearings, girders, decking, etc.)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2029"/>
            <a:ext cx="463867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2399178"/>
            <a:ext cx="46958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0" y="6198533"/>
            <a:ext cx="1295400" cy="381000"/>
          </a:xfrm>
          <a:prstGeom prst="rect">
            <a:avLst/>
          </a:prstGeom>
        </p:spPr>
        <p:txBody>
          <a:bodyPr vert="horz"/>
          <a:lstStyle>
            <a:lvl1pPr marL="273050" indent="-2730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 sz="240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defRPr>
            </a:lvl1pPr>
            <a:lvl2pPr marL="576263" indent="-27463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2pPr>
            <a:lvl3pPr marL="855663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3pPr>
            <a:lvl4pPr marL="11430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4pPr>
            <a:lvl5pPr marL="14620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5pPr>
            <a:lvl6pPr marL="19192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31B6FD"/>
              </a:buClr>
              <a:buSzPct val="100000"/>
              <a:buFont typeface="Wingdings" charset="0"/>
              <a:buChar char="§"/>
              <a:defRPr sz="1600">
                <a:solidFill>
                  <a:srgbClr val="073E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3764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31B6FD"/>
              </a:buClr>
              <a:buSzPct val="100000"/>
              <a:buFont typeface="Wingdings" charset="0"/>
              <a:buChar char="§"/>
              <a:defRPr sz="1600">
                <a:solidFill>
                  <a:srgbClr val="073E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28336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31B6FD"/>
              </a:buClr>
              <a:buSzPct val="100000"/>
              <a:buFont typeface="Wingdings" charset="0"/>
              <a:buChar char="§"/>
              <a:defRPr sz="1600">
                <a:solidFill>
                  <a:srgbClr val="073E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2908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31B6FD"/>
              </a:buClr>
              <a:buSzPct val="100000"/>
              <a:buFont typeface="Wingdings" charset="0"/>
              <a:buChar char="§"/>
              <a:defRPr sz="1600">
                <a:solidFill>
                  <a:srgbClr val="073E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Before</a:t>
            </a:r>
            <a:endParaRPr lang="en-US" kern="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43600" y="6198533"/>
            <a:ext cx="1295400" cy="381000"/>
          </a:xfrm>
          <a:prstGeom prst="rect">
            <a:avLst/>
          </a:prstGeom>
        </p:spPr>
        <p:txBody>
          <a:bodyPr vert="horz"/>
          <a:lstStyle>
            <a:lvl1pPr marL="273050" indent="-2730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 sz="240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defRPr>
            </a:lvl1pPr>
            <a:lvl2pPr marL="576263" indent="-27463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2pPr>
            <a:lvl3pPr marL="855663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3pPr>
            <a:lvl4pPr marL="11430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4pPr>
            <a:lvl5pPr marL="14620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0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5pPr>
            <a:lvl6pPr marL="19192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31B6FD"/>
              </a:buClr>
              <a:buSzPct val="100000"/>
              <a:buFont typeface="Wingdings" charset="0"/>
              <a:buChar char="§"/>
              <a:defRPr sz="1600">
                <a:solidFill>
                  <a:srgbClr val="073E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3764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31B6FD"/>
              </a:buClr>
              <a:buSzPct val="100000"/>
              <a:buFont typeface="Wingdings" charset="0"/>
              <a:buChar char="§"/>
              <a:defRPr sz="1600">
                <a:solidFill>
                  <a:srgbClr val="073E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28336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31B6FD"/>
              </a:buClr>
              <a:buSzPct val="100000"/>
              <a:buFont typeface="Wingdings" charset="0"/>
              <a:buChar char="§"/>
              <a:defRPr sz="1600">
                <a:solidFill>
                  <a:srgbClr val="073E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290888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31B6FD"/>
              </a:buClr>
              <a:buSzPct val="100000"/>
              <a:buFont typeface="Wingdings" charset="0"/>
              <a:buChar char="§"/>
              <a:defRPr sz="1600">
                <a:solidFill>
                  <a:srgbClr val="073E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After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79452534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</a:p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8579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432246" cy="5181600"/>
          </a:xfrm>
        </p:spPr>
        <p:txBody>
          <a:bodyPr/>
          <a:lstStyle/>
          <a:p>
            <a:r>
              <a:rPr lang="en-US" dirty="0" smtClean="0"/>
              <a:t>Plume </a:t>
            </a:r>
            <a:r>
              <a:rPr lang="en-US" dirty="0"/>
              <a:t>was intercepted by the installation of new stormwater infrastructure in 2004</a:t>
            </a:r>
          </a:p>
          <a:p>
            <a:r>
              <a:rPr lang="en-US" dirty="0" smtClean="0"/>
              <a:t>Subsequent inadvertent DRO </a:t>
            </a:r>
            <a:r>
              <a:rPr lang="en-US" dirty="0"/>
              <a:t>release to </a:t>
            </a:r>
            <a:r>
              <a:rPr lang="en-US" dirty="0" smtClean="0"/>
              <a:t>culvert junction area and adjacent creek</a:t>
            </a:r>
          </a:p>
          <a:p>
            <a:r>
              <a:rPr lang="en-US" dirty="0" smtClean="0"/>
              <a:t>Immediate regulatory agency involvement</a:t>
            </a:r>
          </a:p>
          <a:p>
            <a:r>
              <a:rPr lang="en-US" dirty="0" smtClean="0"/>
              <a:t>Commence plume delineation and Corrective Action Plan (CAP)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781799" y="3277319"/>
            <a:ext cx="533400" cy="36379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0149" y="5180112"/>
            <a:ext cx="3543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73E87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Creek</a:t>
            </a:r>
            <a:endParaRPr lang="en-US" sz="2000" dirty="0">
              <a:solidFill>
                <a:srgbClr val="073E87"/>
              </a:solidFill>
              <a:latin typeface="+mn-lt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46" y="1910401"/>
            <a:ext cx="4356205" cy="284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6722954" y="4114800"/>
            <a:ext cx="211246" cy="1143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926519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24000"/>
            <a:ext cx="5314950" cy="4712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828800"/>
            <a:ext cx="3429000" cy="4525963"/>
          </a:xfrm>
        </p:spPr>
        <p:txBody>
          <a:bodyPr/>
          <a:lstStyle/>
          <a:p>
            <a:r>
              <a:rPr lang="en-US" dirty="0" smtClean="0"/>
              <a:t>Environmental investigation to delineate extent of plume</a:t>
            </a:r>
          </a:p>
          <a:p>
            <a:r>
              <a:rPr lang="en-US" dirty="0" smtClean="0"/>
              <a:t>4 I-295 Bridge Piers within the footprint</a:t>
            </a:r>
          </a:p>
          <a:p>
            <a:r>
              <a:rPr lang="en-US" dirty="0" smtClean="0"/>
              <a:t>Geotechnical investigation</a:t>
            </a:r>
          </a:p>
          <a:p>
            <a:pPr marL="552450" lvl="2" indent="-273050">
              <a:spcBef>
                <a:spcPts val="600"/>
              </a:spcBef>
            </a:pPr>
            <a:r>
              <a:rPr lang="en-US" sz="1800" dirty="0" smtClean="0">
                <a:solidFill>
                  <a:srgbClr val="073E87"/>
                </a:solidFill>
                <a:cs typeface="ＭＳ Ｐゴシック" charset="0"/>
              </a:rPr>
              <a:t>4 Standard Penetration Test Borings</a:t>
            </a:r>
          </a:p>
          <a:p>
            <a:pPr marL="552450" lvl="2" indent="-273050">
              <a:spcBef>
                <a:spcPts val="600"/>
              </a:spcBef>
            </a:pPr>
            <a:r>
              <a:rPr lang="en-US" sz="1800" dirty="0" smtClean="0">
                <a:solidFill>
                  <a:srgbClr val="073E87"/>
                </a:solidFill>
                <a:cs typeface="ＭＳ Ｐゴシック" charset="0"/>
              </a:rPr>
              <a:t>4 </a:t>
            </a:r>
            <a:r>
              <a:rPr lang="en-US" sz="1800" dirty="0">
                <a:solidFill>
                  <a:srgbClr val="073E87"/>
                </a:solidFill>
                <a:cs typeface="ＭＳ Ｐゴシック" charset="0"/>
              </a:rPr>
              <a:t>Cone </a:t>
            </a:r>
            <a:r>
              <a:rPr lang="en-US" sz="1800" dirty="0" smtClean="0">
                <a:solidFill>
                  <a:srgbClr val="073E87"/>
                </a:solidFill>
                <a:cs typeface="ＭＳ Ｐゴシック" charset="0"/>
              </a:rPr>
              <a:t>Penetration Tests (CPT’s) Soundings</a:t>
            </a:r>
            <a:endParaRPr lang="en-US" sz="1800" dirty="0">
              <a:solidFill>
                <a:srgbClr val="073E87"/>
              </a:solidFill>
              <a:cs typeface="ＭＳ Ｐゴシック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819400" y="2438400"/>
            <a:ext cx="2133600" cy="685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Oval 9"/>
          <p:cNvSpPr/>
          <p:nvPr/>
        </p:nvSpPr>
        <p:spPr bwMode="auto">
          <a:xfrm>
            <a:off x="2743200" y="6050068"/>
            <a:ext cx="76200" cy="76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133600" y="5410200"/>
            <a:ext cx="76200" cy="7620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705600" y="4419600"/>
            <a:ext cx="76200" cy="76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239000" y="2864224"/>
            <a:ext cx="76200" cy="76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019800" y="2827245"/>
            <a:ext cx="76200" cy="76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410200" y="2856380"/>
            <a:ext cx="76200" cy="762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172200" y="4724400"/>
            <a:ext cx="76200" cy="7620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647330" y="3375212"/>
            <a:ext cx="76200" cy="7620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019800" y="2440641"/>
            <a:ext cx="76200" cy="7620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648200" y="3390900"/>
            <a:ext cx="76200" cy="76200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7371229" y="2590800"/>
            <a:ext cx="705971" cy="609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767050" y="3162300"/>
            <a:ext cx="705971" cy="609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843250" y="4191000"/>
            <a:ext cx="705971" cy="609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249898" y="4572000"/>
            <a:ext cx="705971" cy="609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0651" y="5396753"/>
            <a:ext cx="1028700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Pier 10</a:t>
            </a:r>
            <a:endParaRPr lang="en-US" sz="1600" dirty="0">
              <a:latin typeface="+mj-lt"/>
            </a:endParaRPr>
          </a:p>
        </p:txBody>
      </p:sp>
      <p:cxnSp>
        <p:nvCxnSpPr>
          <p:cNvPr id="29" name="Straight Arrow Connector 28"/>
          <p:cNvCxnSpPr>
            <a:endCxn id="28" idx="3"/>
          </p:cNvCxnSpPr>
          <p:nvPr/>
        </p:nvCxnSpPr>
        <p:spPr bwMode="auto">
          <a:xfrm flipV="1">
            <a:off x="5638800" y="5092326"/>
            <a:ext cx="714485" cy="2988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7357782" y="5317123"/>
            <a:ext cx="1028700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Pier 11</a:t>
            </a:r>
            <a:endParaRPr lang="en-US" sz="1600" dirty="0">
              <a:latin typeface="+mj-lt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 flipV="1">
            <a:off x="7371229" y="4800600"/>
            <a:ext cx="500903" cy="51652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7872132" y="1905000"/>
            <a:ext cx="1028700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Pier 9</a:t>
            </a:r>
            <a:endParaRPr lang="en-US" sz="1600" dirty="0">
              <a:latin typeface="+mj-lt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7872132" y="2243554"/>
            <a:ext cx="455520" cy="3742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7854203" y="3771900"/>
            <a:ext cx="1028700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Pier 8</a:t>
            </a:r>
            <a:endParaRPr lang="en-US" sz="1600" dirty="0">
              <a:latin typeface="+mj-lt"/>
            </a:endParaRPr>
          </a:p>
        </p:txBody>
      </p:sp>
      <p:cxnSp>
        <p:nvCxnSpPr>
          <p:cNvPr id="35" name="Straight Arrow Connector 34"/>
          <p:cNvCxnSpPr>
            <a:stCxn id="34" idx="1"/>
            <a:endCxn id="26" idx="5"/>
          </p:cNvCxnSpPr>
          <p:nvPr/>
        </p:nvCxnSpPr>
        <p:spPr bwMode="auto">
          <a:xfrm flipH="1" flipV="1">
            <a:off x="7369634" y="3682626"/>
            <a:ext cx="484569" cy="2585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3405609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Subsurface Profile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038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64166"/>
            <a:ext cx="40991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4900" y="4805082"/>
            <a:ext cx="1485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Very Still Clay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4900" y="3810000"/>
            <a:ext cx="1485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Silty Sand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900" y="2971800"/>
            <a:ext cx="14859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Low Plasticity Clay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6276" y="2462137"/>
            <a:ext cx="1485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Silty Sand Fill</a:t>
            </a:r>
            <a:endParaRPr lang="en-US" sz="1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4794012"/>
            <a:ext cx="1485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Very Still Clay</a:t>
            </a:r>
            <a:endParaRPr lang="en-US" sz="16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3798930"/>
            <a:ext cx="1485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Silty Sand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2960730"/>
            <a:ext cx="14859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Low Plasticity Clay</a:t>
            </a:r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0776" y="2451067"/>
            <a:ext cx="1485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Silty Sand Fill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115539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I-295 Bridge Piers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r="5711" b="32031"/>
          <a:stretch/>
        </p:blipFill>
        <p:spPr bwMode="auto">
          <a:xfrm>
            <a:off x="699246" y="1676400"/>
            <a:ext cx="7419496" cy="41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88726" y="4191000"/>
            <a:ext cx="1028700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Pier 10</a:t>
            </a:r>
            <a:endParaRPr lang="en-US" sz="1600" dirty="0">
              <a:latin typeface="+mj-lt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4648200" y="3352800"/>
            <a:ext cx="1066800" cy="838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447800" y="4025153"/>
            <a:ext cx="1028700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Pier 8</a:t>
            </a:r>
            <a:endParaRPr lang="en-US" sz="1600" dirty="0"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874074" y="3606053"/>
            <a:ext cx="1021526" cy="4191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6019800" y="2057400"/>
            <a:ext cx="1028700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Pier 11</a:t>
            </a:r>
            <a:endParaRPr lang="en-US" sz="1600" dirty="0">
              <a:latin typeface="+mj-lt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5638800" y="2275983"/>
            <a:ext cx="381000" cy="100061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3374091" y="2395954"/>
            <a:ext cx="1028700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Pier 9</a:t>
            </a:r>
            <a:endParaRPr lang="en-US" sz="1600" dirty="0"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858185" y="2753354"/>
            <a:ext cx="0" cy="5994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3854252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I-295 Bridge Piers &amp; Proposed 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1752600"/>
            <a:ext cx="2895600" cy="3200400"/>
          </a:xfrm>
        </p:spPr>
        <p:txBody>
          <a:bodyPr/>
          <a:lstStyle/>
          <a:p>
            <a:r>
              <a:rPr lang="en-US" dirty="0" smtClean="0"/>
              <a:t>Several remedies considered</a:t>
            </a:r>
          </a:p>
          <a:p>
            <a:r>
              <a:rPr lang="en-US" dirty="0" smtClean="0"/>
              <a:t>Excavation and Replacement</a:t>
            </a:r>
            <a:endParaRPr lang="en-US" dirty="0" smtClean="0"/>
          </a:p>
          <a:p>
            <a:r>
              <a:rPr lang="en-US" dirty="0" err="1" smtClean="0"/>
              <a:t>Approx</a:t>
            </a:r>
            <a:r>
              <a:rPr lang="en-US" dirty="0" smtClean="0"/>
              <a:t> </a:t>
            </a:r>
            <a:r>
              <a:rPr lang="en-US" dirty="0" smtClean="0"/>
              <a:t>10-12 </a:t>
            </a:r>
            <a:r>
              <a:rPr lang="en-US" dirty="0" err="1" smtClean="0"/>
              <a:t>ft</a:t>
            </a:r>
            <a:r>
              <a:rPr lang="en-US" dirty="0" smtClean="0"/>
              <a:t> deep</a:t>
            </a:r>
          </a:p>
          <a:p>
            <a:r>
              <a:rPr lang="en-US" dirty="0" smtClean="0"/>
              <a:t>5 </a:t>
            </a:r>
            <a:r>
              <a:rPr lang="en-US" dirty="0" err="1" smtClean="0"/>
              <a:t>ft</a:t>
            </a:r>
            <a:r>
              <a:rPr lang="en-US" dirty="0" smtClean="0"/>
              <a:t> offset from pile caps</a:t>
            </a:r>
          </a:p>
          <a:p>
            <a:r>
              <a:rPr lang="en-US" dirty="0" smtClean="0"/>
              <a:t>Trans. Agency review and approval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13647"/>
            <a:ext cx="6225113" cy="48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110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Estimation on Bridge Piers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AASHTO 2002 Standard</a:t>
            </a:r>
          </a:p>
          <a:p>
            <a:r>
              <a:rPr lang="en-US" dirty="0" smtClean="0"/>
              <a:t>1957 </a:t>
            </a:r>
            <a:r>
              <a:rPr lang="en-US" dirty="0" smtClean="0"/>
              <a:t>Bridge Drawings and 1988 Expansion</a:t>
            </a:r>
          </a:p>
          <a:p>
            <a:r>
              <a:rPr lang="en-US" dirty="0" smtClean="0"/>
              <a:t>Piers 8 and 10 have same configuration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7" r="28541" b="52287"/>
          <a:stretch/>
        </p:blipFill>
        <p:spPr>
          <a:xfrm>
            <a:off x="49306" y="3200400"/>
            <a:ext cx="4476305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47451" r="6898" b="20588"/>
          <a:stretch/>
        </p:blipFill>
        <p:spPr>
          <a:xfrm>
            <a:off x="4530496" y="3240741"/>
            <a:ext cx="4543729" cy="24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6025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Estimation on Bridge Piers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AASHTO 2002 Standard</a:t>
            </a:r>
          </a:p>
          <a:p>
            <a:r>
              <a:rPr lang="en-US" dirty="0" smtClean="0"/>
              <a:t>1957 </a:t>
            </a:r>
            <a:r>
              <a:rPr lang="en-US" dirty="0" smtClean="0"/>
              <a:t>Bridge Drawings and 1988 Expansion</a:t>
            </a:r>
          </a:p>
          <a:p>
            <a:r>
              <a:rPr lang="en-US" dirty="0" smtClean="0"/>
              <a:t>Piers 9 and 11 have the same configuration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t="22484" r="30578" b="53856"/>
          <a:stretch/>
        </p:blipFill>
        <p:spPr>
          <a:xfrm>
            <a:off x="152400" y="3200400"/>
            <a:ext cx="4594765" cy="2577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t="46667" r="2092" b="20784"/>
          <a:stretch/>
        </p:blipFill>
        <p:spPr>
          <a:xfrm>
            <a:off x="4260476" y="3299670"/>
            <a:ext cx="4861112" cy="248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3118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Geosyntec-powerpoint-template">
  <a:themeElements>
    <a:clrScheme name="Default - Title and Content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52c8954-9718-4dab-9a76-5deb251c2044">N43R77TE6JSJ-1470-76</_dlc_DocId>
    <_dlc_DocIdUrl xmlns="952c8954-9718-4dab-9a76-5deb251c2044">
      <Url>http://home.geosyntec.com/Resources/dml/_layouts/DocIdRedir.aspx?ID=N43R77TE6JSJ-1470-76</Url>
      <Description>N43R77TE6JSJ-1470-76</Description>
    </_dlc_DocIdUrl>
    <Standard xmlns="6f38032e-ccd9-47d5-8d60-4d46dd1a6c62">NA</Standard>
    <Category xmlns="6f38032e-ccd9-47d5-8d60-4d46dd1a6c62">PowerPoint</Category>
    <Notes0 xmlns="6f38032e-ccd9-47d5-8d60-4d46dd1a6c6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9FFC0AEB0C764DB5F9564281FEA136" ma:contentTypeVersion="3" ma:contentTypeDescription="Create a new document." ma:contentTypeScope="" ma:versionID="b400a875e0c8dc9839585826551f2c4b">
  <xsd:schema xmlns:xsd="http://www.w3.org/2001/XMLSchema" xmlns:xs="http://www.w3.org/2001/XMLSchema" xmlns:p="http://schemas.microsoft.com/office/2006/metadata/properties" xmlns:ns2="952c8954-9718-4dab-9a76-5deb251c2044" xmlns:ns3="6f38032e-ccd9-47d5-8d60-4d46dd1a6c62" targetNamespace="http://schemas.microsoft.com/office/2006/metadata/properties" ma:root="true" ma:fieldsID="e00825f270e64b9711f380d7d85af505" ns2:_="" ns3:_="">
    <xsd:import namespace="952c8954-9718-4dab-9a76-5deb251c2044"/>
    <xsd:import namespace="6f38032e-ccd9-47d5-8d60-4d46dd1a6c6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tandard" minOccurs="0"/>
                <xsd:element ref="ns3:Category" minOccurs="0"/>
                <xsd:element ref="ns3:Notes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2c8954-9718-4dab-9a76-5deb251c204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8032e-ccd9-47d5-8d60-4d46dd1a6c62" elementFormDefault="qualified">
    <xsd:import namespace="http://schemas.microsoft.com/office/2006/documentManagement/types"/>
    <xsd:import namespace="http://schemas.microsoft.com/office/infopath/2007/PartnerControls"/>
    <xsd:element name="Standard" ma:index="11" nillable="true" ma:displayName="Standard" ma:default="NA" ma:format="Dropdown" ma:internalName="Standard">
      <xsd:simpleType>
        <xsd:restriction base="dms:Choice">
          <xsd:enumeration value="NA"/>
          <xsd:enumeration value="ISO"/>
        </xsd:restriction>
      </xsd:simpleType>
    </xsd:element>
    <xsd:element name="Category" ma:index="12" nillable="true" ma:displayName="Category" ma:default="PD" ma:format="Dropdown" ma:internalName="Category">
      <xsd:simpleType>
        <xsd:union memberTypes="dms:Text">
          <xsd:simpleType>
            <xsd:restriction base="dms:Choice">
              <xsd:enumeration value="PD"/>
              <xsd:enumeration value="Resume"/>
              <xsd:enumeration value="Poster"/>
              <xsd:enumeration value="Email Signature"/>
              <xsd:enumeration value="Technical Document"/>
              <xsd:enumeration value="PowerPoint"/>
              <xsd:enumeration value="Stationary"/>
              <xsd:enumeration value="Other"/>
            </xsd:restriction>
          </xsd:simpleType>
        </xsd:union>
      </xsd:simpleType>
    </xsd:element>
    <xsd:element name="Notes0" ma:index="13" nillable="true" ma:displayName="Notes" ma:internalName="Notes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Project 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556E1C-4C98-46B4-8409-A299C4143CCB}">
  <ds:schemaRefs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952c8954-9718-4dab-9a76-5deb251c2044"/>
    <ds:schemaRef ds:uri="6f38032e-ccd9-47d5-8d60-4d46dd1a6c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349EC12-FE97-4047-A3E5-CEAEE0F980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80842A-92B6-42B7-9C8A-519916FAC46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F351202-183A-442F-A8EE-65A1B52058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2c8954-9718-4dab-9a76-5deb251c2044"/>
    <ds:schemaRef ds:uri="6f38032e-ccd9-47d5-8d60-4d46dd1a6c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Geosyntec-powerpoint-template</Template>
  <TotalTime>1324</TotalTime>
  <Pages>0</Pages>
  <Words>755</Words>
  <Characters>0</Characters>
  <Application>Microsoft Office PowerPoint</Application>
  <PresentationFormat>On-screen Show (4:3)</PresentationFormat>
  <Lines>0</Lines>
  <Paragraphs>166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Geosyntec-powerpoint-template</vt:lpstr>
      <vt:lpstr>Bridge Pile Foundation Evaluation for a Soil Remediation Project</vt:lpstr>
      <vt:lpstr>Site Background</vt:lpstr>
      <vt:lpstr>Site Background</vt:lpstr>
      <vt:lpstr>Site Investigation</vt:lpstr>
      <vt:lpstr>General Subsurface Profile</vt:lpstr>
      <vt:lpstr>I-295 Bridge Piers</vt:lpstr>
      <vt:lpstr>I-295 Bridge Piers &amp; Proposed CAP</vt:lpstr>
      <vt:lpstr>Load Estimation on Bridge Piers</vt:lpstr>
      <vt:lpstr>Load Estimation on Bridge Piers</vt:lpstr>
      <vt:lpstr>Load Estimation on Bridge Piers (Summary)</vt:lpstr>
      <vt:lpstr>Pile Group Geometry and Load Distribution</vt:lpstr>
      <vt:lpstr>Pile Group Geometry and Load Distribution</vt:lpstr>
      <vt:lpstr>Pile Group Geometry and Load Distribution</vt:lpstr>
      <vt:lpstr>Lateral Load Analysis</vt:lpstr>
      <vt:lpstr>Lateral Load Analysis</vt:lpstr>
      <vt:lpstr>Lateral Load Analysis - Forward</vt:lpstr>
      <vt:lpstr>Lateral Load Analysis – Inverse</vt:lpstr>
      <vt:lpstr>Conclusions and Recommendations</vt:lpstr>
      <vt:lpstr>Pre-Construction Condition Assessment</vt:lpstr>
      <vt:lpstr>Monitoring Program</vt:lpstr>
      <vt:lpstr>Construction</vt:lpstr>
      <vt:lpstr>Monitoring Program - Results</vt:lpstr>
      <vt:lpstr>Post Construction Condition Assessment</vt:lpstr>
      <vt:lpstr>Questions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Bridge Pile Foundation Evaluation for a Soil Remediation Project</dc:title>
  <dc:creator>William Tanner</dc:creator>
  <cp:lastModifiedBy>William Tanner</cp:lastModifiedBy>
  <cp:revision>74</cp:revision>
  <dcterms:created xsi:type="dcterms:W3CDTF">2016-11-01T19:14:01Z</dcterms:created>
  <dcterms:modified xsi:type="dcterms:W3CDTF">2016-11-08T13:32:10Z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5f6d497c-5f78-4c04-ab19-71d9be098b45</vt:lpwstr>
  </property>
  <property fmtid="{D5CDD505-2E9C-101B-9397-08002B2CF9AE}" pid="3" name="ContentTypeId">
    <vt:lpwstr>0x010100169FFC0AEB0C764DB5F9564281FEA136</vt:lpwstr>
  </property>
  <property fmtid="{D5CDD505-2E9C-101B-9397-08002B2CF9AE}" pid="4" name="Document-Type">
    <vt:lpwstr>PowerPoint</vt:lpwstr>
  </property>
</Properties>
</file>